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9D5F401-C947-4F5B-9246-D838254E0DE0}" type="datetimeFigureOut">
              <a:rPr lang="hu-HU" smtClean="0"/>
              <a:pPr/>
              <a:t>2024. 04. 25.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5F401-C947-4F5B-9246-D838254E0DE0}" type="datetimeFigureOut">
              <a:rPr lang="hu-HU" smtClean="0"/>
              <a:pPr/>
              <a:t>2024. 04. 25.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C549F-75BF-416E-B75D-1BF1B1106B23}"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91983" y="656239"/>
            <a:ext cx="8784976" cy="4116069"/>
          </a:xfrm>
        </p:spPr>
        <p:txBody>
          <a:bodyPr>
            <a:normAutofit fontScale="92500" lnSpcReduction="20000"/>
          </a:bodyPr>
          <a:lstStyle/>
          <a:p>
            <a:pPr marL="0" algn="just">
              <a:buNone/>
            </a:pPr>
            <a:r>
              <a:rPr lang="hu-HU" sz="2200" u="sng" dirty="0">
                <a:latin typeface="Times New Roman" pitchFamily="18" charset="0"/>
                <a:cs typeface="Times New Roman" pitchFamily="18" charset="0"/>
              </a:rPr>
              <a:t>A Biblia </a:t>
            </a:r>
            <a:r>
              <a:rPr lang="hu-HU" sz="2200" dirty="0">
                <a:latin typeface="Times New Roman" pitchFamily="18" charset="0"/>
                <a:cs typeface="Times New Roman" pitchFamily="18" charset="0"/>
              </a:rPr>
              <a:t>szó jelentése könyvek, </a:t>
            </a:r>
            <a:r>
              <a:rPr lang="hu-HU" sz="2200" dirty="0" smtClean="0">
                <a:latin typeface="Times New Roman" pitchFamily="18" charset="0"/>
                <a:cs typeface="Times New Roman" pitchFamily="18" charset="0"/>
              </a:rPr>
              <a:t>iratok, a zsidó/keresztény vallás szent könyve, hatása az európai kultúrára és irodalomra szinte felbecsülhetetlen.</a:t>
            </a:r>
            <a:endParaRPr lang="hu-HU" sz="2200" dirty="0">
              <a:latin typeface="Times New Roman" pitchFamily="18" charset="0"/>
              <a:cs typeface="Times New Roman" pitchFamily="18" charset="0"/>
            </a:endParaRPr>
          </a:p>
          <a:p>
            <a:pPr marL="0" algn="just">
              <a:buNone/>
            </a:pPr>
            <a:r>
              <a:rPr lang="hu-HU" sz="2200" dirty="0">
                <a:latin typeface="Times New Roman" pitchFamily="18" charset="0"/>
                <a:cs typeface="Times New Roman" pitchFamily="18" charset="0"/>
              </a:rPr>
              <a:t>A Biblia több száz év alatt keletkezett, a legelső könyvei valószínűleg a </a:t>
            </a:r>
            <a:r>
              <a:rPr lang="hu-HU" sz="2200" dirty="0" smtClean="0">
                <a:latin typeface="Times New Roman" pitchFamily="18" charset="0"/>
                <a:cs typeface="Times New Roman" pitchFamily="18" charset="0"/>
              </a:rPr>
              <a:t>Kr. e. 8. században íródtak, az Újszövetség utolsó iratai a Kr. </a:t>
            </a:r>
            <a:r>
              <a:rPr lang="hu-HU" sz="2200" dirty="0">
                <a:latin typeface="Times New Roman" pitchFamily="18" charset="0"/>
                <a:cs typeface="Times New Roman" pitchFamily="18" charset="0"/>
              </a:rPr>
              <a:t>u</a:t>
            </a:r>
            <a:r>
              <a:rPr lang="hu-HU" sz="2200" dirty="0" smtClean="0">
                <a:latin typeface="Times New Roman" pitchFamily="18" charset="0"/>
                <a:cs typeface="Times New Roman" pitchFamily="18" charset="0"/>
              </a:rPr>
              <a:t>. II. században kerültek lejegyzésre. Már az Ószövetség is tartalmaz jövendöléseket, miszerint az Isten elküld egy megváltót az emberiség számára, aki megszabadítja őket a bűn fogságából. A zsidó hitűek úgy tartják, hogy ez a személy még nem jött el, míg a keresztény hit szerint ez az ember Jézus Krisztus.  </a:t>
            </a:r>
          </a:p>
          <a:p>
            <a:pPr marL="0" algn="just">
              <a:buNone/>
            </a:pPr>
            <a:r>
              <a:rPr lang="hu-HU" sz="2200" dirty="0" smtClean="0">
                <a:latin typeface="Times New Roman" pitchFamily="18" charset="0"/>
                <a:cs typeface="Times New Roman" pitchFamily="18" charset="0"/>
              </a:rPr>
              <a:t>Az </a:t>
            </a:r>
            <a:r>
              <a:rPr lang="hu-HU" sz="2200" dirty="0">
                <a:latin typeface="Times New Roman" pitchFamily="18" charset="0"/>
                <a:cs typeface="Times New Roman" pitchFamily="18" charset="0"/>
              </a:rPr>
              <a:t>Újszövetség szövegeit Jézus tanítványai kezdték lejegyezni</a:t>
            </a:r>
            <a:r>
              <a:rPr lang="hu-HU" sz="2200" dirty="0" smtClean="0">
                <a:latin typeface="Times New Roman" pitchFamily="18" charset="0"/>
                <a:cs typeface="Times New Roman" pitchFamily="18" charset="0"/>
              </a:rPr>
              <a:t>, </a:t>
            </a:r>
            <a:r>
              <a:rPr lang="hu-HU" sz="2200" dirty="0">
                <a:latin typeface="Times New Roman" pitchFamily="18" charset="0"/>
                <a:cs typeface="Times New Roman" pitchFamily="18" charset="0"/>
              </a:rPr>
              <a:t>a négy Evangéliumból, az Apostolok cselekedeteiből, az apostolok levelezéséből, és az Apokalipszis könyvéből </a:t>
            </a:r>
            <a:r>
              <a:rPr lang="hu-HU" sz="2200" dirty="0" smtClean="0">
                <a:latin typeface="Times New Roman" pitchFamily="18" charset="0"/>
                <a:cs typeface="Times New Roman" pitchFamily="18" charset="0"/>
              </a:rPr>
              <a:t>áll. Jézus </a:t>
            </a:r>
            <a:r>
              <a:rPr lang="hu-HU" sz="2200" dirty="0" smtClean="0">
                <a:latin typeface="Times New Roman" pitchFamily="18" charset="0"/>
                <a:cs typeface="Times New Roman" pitchFamily="18" charset="0"/>
              </a:rPr>
              <a:t>példázatait </a:t>
            </a:r>
            <a:r>
              <a:rPr lang="hu-HU" sz="2200" dirty="0" smtClean="0">
                <a:latin typeface="Times New Roman" pitchFamily="18" charset="0"/>
                <a:cs typeface="Times New Roman" pitchFamily="18" charset="0"/>
              </a:rPr>
              <a:t>az Evangéliumok tartalmazzák. A </a:t>
            </a:r>
            <a:r>
              <a:rPr lang="hu-HU" sz="2200" dirty="0">
                <a:latin typeface="Times New Roman" pitchFamily="18" charset="0"/>
                <a:cs typeface="Times New Roman" pitchFamily="18" charset="0"/>
              </a:rPr>
              <a:t>négy evangélista közül hárman Máté, Márk és Lukács hasonlóan írnak Jézusról, ezért őket együtt látóknak, görögül szinoptikusoknak nevezzük, János leginkább kiegészíti a másik három evangéliumot, sok olyan történetet mesél el, amelyet a többi író </a:t>
            </a:r>
            <a:r>
              <a:rPr lang="hu-HU" sz="2200" dirty="0" smtClean="0">
                <a:latin typeface="Times New Roman" pitchFamily="18" charset="0"/>
                <a:cs typeface="Times New Roman" pitchFamily="18" charset="0"/>
              </a:rPr>
              <a:t>nem.</a:t>
            </a:r>
            <a:endParaRPr lang="hu-HU" sz="2200" dirty="0">
              <a:latin typeface="Times New Roman" pitchFamily="18" charset="0"/>
              <a:cs typeface="Times New Roman" pitchFamily="18" charset="0"/>
            </a:endParaRPr>
          </a:p>
        </p:txBody>
      </p:sp>
      <p:sp>
        <p:nvSpPr>
          <p:cNvPr id="2" name="Szövegdoboz 1"/>
          <p:cNvSpPr txBox="1"/>
          <p:nvPr/>
        </p:nvSpPr>
        <p:spPr>
          <a:xfrm>
            <a:off x="163991" y="116632"/>
            <a:ext cx="8712968" cy="492443"/>
          </a:xfrm>
          <a:prstGeom prst="rect">
            <a:avLst/>
          </a:prstGeom>
          <a:noFill/>
        </p:spPr>
        <p:txBody>
          <a:bodyPr wrap="square" rtlCol="0">
            <a:spAutoFit/>
          </a:bodyPr>
          <a:lstStyle/>
          <a:p>
            <a:r>
              <a:rPr lang="hu-HU" sz="2600" b="1" u="sng" dirty="0" smtClean="0">
                <a:latin typeface="Times New Roman" panose="02020603050405020304" pitchFamily="18" charset="0"/>
                <a:cs typeface="Times New Roman" panose="02020603050405020304" pitchFamily="18" charset="0"/>
              </a:rPr>
              <a:t>Jézus példázatai</a:t>
            </a:r>
            <a:endParaRPr lang="hu-HU" sz="2600" b="1" u="sng" dirty="0">
              <a:latin typeface="Times New Roman" panose="02020603050405020304" pitchFamily="18" charset="0"/>
              <a:cs typeface="Times New Roman" panose="02020603050405020304" pitchFamily="18" charset="0"/>
            </a:endParaRPr>
          </a:p>
        </p:txBody>
      </p:sp>
      <p:sp>
        <p:nvSpPr>
          <p:cNvPr id="4" name="Tartalom helye 2"/>
          <p:cNvSpPr txBox="1">
            <a:spLocks/>
          </p:cNvSpPr>
          <p:nvPr/>
        </p:nvSpPr>
        <p:spPr>
          <a:xfrm>
            <a:off x="179512" y="4709686"/>
            <a:ext cx="5112568" cy="2088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spcBef>
                <a:spcPts val="0"/>
              </a:spcBef>
              <a:buNone/>
            </a:pPr>
            <a:r>
              <a:rPr lang="hu-HU" sz="2000" dirty="0" smtClean="0">
                <a:latin typeface="Times New Roman" pitchFamily="18" charset="0"/>
                <a:cs typeface="Times New Roman" pitchFamily="18" charset="0"/>
              </a:rPr>
              <a:t>Jézus tanításaiban kulcsfontosságúak a </a:t>
            </a:r>
            <a:r>
              <a:rPr lang="hu-HU" sz="2000" b="1" dirty="0" smtClean="0">
                <a:latin typeface="Times New Roman" pitchFamily="18" charset="0"/>
                <a:cs typeface="Times New Roman" pitchFamily="18" charset="0"/>
              </a:rPr>
              <a:t>példázat</a:t>
            </a:r>
            <a:r>
              <a:rPr lang="hu-HU" sz="2000" dirty="0" smtClean="0">
                <a:latin typeface="Times New Roman" pitchFamily="18" charset="0"/>
                <a:cs typeface="Times New Roman" pitchFamily="18" charset="0"/>
              </a:rPr>
              <a:t>ok. A példázatok a görög parabola műfaj hagyományait követik,  melyek rövid történetek, amik valamiféle erkölcsi </a:t>
            </a:r>
            <a:r>
              <a:rPr lang="hu-HU" sz="2000" dirty="0">
                <a:latin typeface="Times New Roman" pitchFamily="18" charset="0"/>
                <a:cs typeface="Times New Roman" pitchFamily="18" charset="0"/>
              </a:rPr>
              <a:t>tanulságot tartamaznak.</a:t>
            </a:r>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4431851"/>
            <a:ext cx="3575357" cy="223750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2276872"/>
            <a:ext cx="5760640" cy="4581128"/>
          </a:xfrm>
        </p:spPr>
        <p:txBody>
          <a:bodyPr>
            <a:normAutofit/>
          </a:bodyPr>
          <a:lstStyle/>
          <a:p>
            <a:pPr marL="0" algn="just">
              <a:buNone/>
            </a:pPr>
            <a:r>
              <a:rPr lang="hu-HU" sz="2100" b="1" u="sng" dirty="0">
                <a:latin typeface="Times New Roman" pitchFamily="18" charset="0"/>
                <a:cs typeface="Times New Roman" pitchFamily="18" charset="0"/>
              </a:rPr>
              <a:t>A tékozló fiú példázata</a:t>
            </a:r>
          </a:p>
          <a:p>
            <a:pPr marL="0" algn="just">
              <a:buNone/>
            </a:pPr>
            <a:r>
              <a:rPr lang="hu-HU" sz="2100" dirty="0">
                <a:latin typeface="Times New Roman" pitchFamily="18" charset="0"/>
                <a:cs typeface="Times New Roman" pitchFamily="18" charset="0"/>
              </a:rPr>
              <a:t>A tékozló fiúról szóló példázat bemutatja, hogy Isten miként bánik azokkal, akik miután megtapasztalták szeretetét, hagyják, hogy a kísértő rájuk kényszerítse a maga akaratát. A kisebbik fiú elhatározta, hogy azt csinálja, ami jólesik, nem érez semmilyen kötelezettséget, és nem tanúsít semmi hálát apja iránt. Az örökséget, amely csak apja halála után illetné meg, most akarja megkapni. A jelen örömeit hajszolja, mit sem törődve a jövővel. Miután megkapta az örökségét, elmegy "messze vidékre". Azt tehette, amit akar, elhitette magával, hogy szíve vágya teljesült.</a:t>
            </a:r>
          </a:p>
        </p:txBody>
      </p:sp>
      <p:sp>
        <p:nvSpPr>
          <p:cNvPr id="4" name="Tartalom helye 2"/>
          <p:cNvSpPr txBox="1">
            <a:spLocks/>
          </p:cNvSpPr>
          <p:nvPr/>
        </p:nvSpPr>
        <p:spPr>
          <a:xfrm>
            <a:off x="107504" y="116632"/>
            <a:ext cx="8928992" cy="228298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100" dirty="0" smtClean="0">
                <a:latin typeface="Times New Roman" pitchFamily="18" charset="0"/>
                <a:cs typeface="Times New Roman" pitchFamily="18" charset="0"/>
              </a:rPr>
              <a:t>Jézus példázatai a köznapi életből veszik szókincsüket, képeiket (földművelés, állattenyésztés, családi kapcsolatok), ezért mindenki számára könnyen értelmezhetők </a:t>
            </a:r>
            <a:r>
              <a:rPr lang="hu-HU" sz="2100" dirty="0">
                <a:latin typeface="Times New Roman" pitchFamily="18" charset="0"/>
                <a:cs typeface="Times New Roman" pitchFamily="18" charset="0"/>
              </a:rPr>
              <a:t>voltak</a:t>
            </a:r>
            <a:r>
              <a:rPr lang="hu-HU" sz="2100" dirty="0" smtClean="0">
                <a:latin typeface="Times New Roman" pitchFamily="18" charset="0"/>
                <a:cs typeface="Times New Roman" pitchFamily="18" charset="0"/>
              </a:rPr>
              <a:t>.</a:t>
            </a:r>
            <a:r>
              <a:rPr lang="hu-HU" sz="2100" dirty="0" smtClean="0"/>
              <a:t> </a:t>
            </a:r>
            <a:r>
              <a:rPr lang="hu-HU" sz="2100" dirty="0"/>
              <a:t>A hétköznapi tapasztalatokra épül, szemléletességével elvont gondolati </a:t>
            </a:r>
            <a:r>
              <a:rPr lang="hu-HU" sz="2100" dirty="0" smtClean="0"/>
              <a:t>tartalmakat </a:t>
            </a:r>
            <a:r>
              <a:rPr lang="hu-HU" sz="2100" dirty="0"/>
              <a:t>világít meg és közvetít. </a:t>
            </a:r>
            <a:r>
              <a:rPr lang="hu-HU" sz="2100" dirty="0" smtClean="0"/>
              <a:t>Azonban jellegzetességük az is, hogy több rétegük van, az </a:t>
            </a:r>
            <a:r>
              <a:rPr lang="hu-HU" sz="2100" dirty="0" err="1" smtClean="0"/>
              <a:t>újraolvasással</a:t>
            </a:r>
            <a:r>
              <a:rPr lang="hu-HU" sz="2100" dirty="0" smtClean="0"/>
              <a:t> újabb jelentésrétegek fedezhetők fel, ezért az idők során nagyon népszerű volt a művelt emberek között is a példázatok olvasása és magyarázása.</a:t>
            </a:r>
            <a:endParaRPr lang="hu-HU" sz="2100" dirty="0">
              <a:latin typeface="Times New Roman" pitchFamily="18" charset="0"/>
              <a:cs typeface="Times New Roman" pitchFamily="18" charset="0"/>
            </a:endParaRPr>
          </a:p>
        </p:txBody>
      </p:sp>
      <p:pic>
        <p:nvPicPr>
          <p:cNvPr id="2" name="Kép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2160" y="2399614"/>
            <a:ext cx="2887528" cy="43925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2"/>
          <p:cNvSpPr txBox="1">
            <a:spLocks/>
          </p:cNvSpPr>
          <p:nvPr/>
        </p:nvSpPr>
        <p:spPr>
          <a:xfrm>
            <a:off x="107504" y="188640"/>
            <a:ext cx="8928992" cy="64807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Font typeface="Arial" pitchFamily="34" charset="0"/>
              <a:buNone/>
            </a:pPr>
            <a:r>
              <a:rPr lang="hu-HU" sz="2300" dirty="0" smtClean="0">
                <a:latin typeface="Times New Roman" pitchFamily="18" charset="0"/>
                <a:cs typeface="Times New Roman" pitchFamily="18" charset="0"/>
              </a:rPr>
              <a:t>A </a:t>
            </a:r>
            <a:r>
              <a:rPr lang="hu-HU" sz="2300" dirty="0">
                <a:latin typeface="Times New Roman" pitchFamily="18" charset="0"/>
                <a:cs typeface="Times New Roman" pitchFamily="18" charset="0"/>
              </a:rPr>
              <a:t>rossz társaságban egyre mélyebbre süllyedt a bűnben, és eltékozolta "vagyonát, mivelhogy </a:t>
            </a:r>
            <a:r>
              <a:rPr lang="hu-HU" sz="2300" dirty="0" err="1">
                <a:latin typeface="Times New Roman" pitchFamily="18" charset="0"/>
                <a:cs typeface="Times New Roman" pitchFamily="18" charset="0"/>
              </a:rPr>
              <a:t>dobzódva</a:t>
            </a:r>
            <a:r>
              <a:rPr lang="hu-HU" sz="2300" dirty="0">
                <a:latin typeface="Times New Roman" pitchFamily="18" charset="0"/>
                <a:cs typeface="Times New Roman" pitchFamily="18" charset="0"/>
              </a:rPr>
              <a:t> él". Közben súlyos éhínség támadt azon a vidéken, és a fiú nélkülözni kezdett. Elszegődött egy ott lakóhoz, aki elküldte a mezőre, hogy disznókat legeltessen. A zsidók ezt tartották a legalantasabb és legmegalázóbb foglalkozásnak. A fiú elhatározta, hogy megvallja bűnösségét. Elmegy </a:t>
            </a:r>
            <a:r>
              <a:rPr lang="hu-HU" sz="2300" dirty="0" err="1">
                <a:latin typeface="Times New Roman" pitchFamily="18" charset="0"/>
                <a:cs typeface="Times New Roman" pitchFamily="18" charset="0"/>
              </a:rPr>
              <a:t>atyjához</a:t>
            </a:r>
            <a:r>
              <a:rPr lang="hu-HU" sz="2300" dirty="0">
                <a:latin typeface="Times New Roman" pitchFamily="18" charset="0"/>
                <a:cs typeface="Times New Roman" pitchFamily="18" charset="0"/>
              </a:rPr>
              <a:t>, és ezt fogja mondani: "Vétkeztem az ég ellen és te ellened. És nem vagyok immár méltó, hogy a te fiadnak hívattassam."</a:t>
            </a:r>
          </a:p>
          <a:p>
            <a:pPr marL="0" algn="just">
              <a:buNone/>
            </a:pPr>
            <a:r>
              <a:rPr lang="hu-HU" sz="2300" dirty="0">
                <a:latin typeface="Times New Roman" pitchFamily="18" charset="0"/>
                <a:cs typeface="Times New Roman" pitchFamily="18" charset="0"/>
              </a:rPr>
              <a:t>Az apa nem szolgaként veszi vissza fiát, hanem fiaként, és így szólt a szolgákhoz: "Hozzátok ki a legszebb ruhát, és adjátok fel rá; és húzzatok gyűrűt a kezére, és sarut a lábaira! És </a:t>
            </a:r>
            <a:r>
              <a:rPr lang="hu-HU" sz="2300" dirty="0" err="1">
                <a:latin typeface="Times New Roman" pitchFamily="18" charset="0"/>
                <a:cs typeface="Times New Roman" pitchFamily="18" charset="0"/>
              </a:rPr>
              <a:t>előhozván</a:t>
            </a:r>
            <a:r>
              <a:rPr lang="hu-HU" sz="2300" dirty="0">
                <a:latin typeface="Times New Roman" pitchFamily="18" charset="0"/>
                <a:cs typeface="Times New Roman" pitchFamily="18" charset="0"/>
              </a:rPr>
              <a:t> a hízott tulkot, vágjátok le, és együnk és vigadjunk. Mert ez az én fiam meghalt, és feltámadott; elveszett, és megtaláltatott. </a:t>
            </a:r>
            <a:r>
              <a:rPr lang="hu-HU" sz="2300" dirty="0" err="1">
                <a:latin typeface="Times New Roman" pitchFamily="18" charset="0"/>
                <a:cs typeface="Times New Roman" pitchFamily="18" charset="0"/>
              </a:rPr>
              <a:t>Kezdének</a:t>
            </a:r>
            <a:r>
              <a:rPr lang="hu-HU" sz="2300" dirty="0">
                <a:latin typeface="Times New Roman" pitchFamily="18" charset="0"/>
                <a:cs typeface="Times New Roman" pitchFamily="18" charset="0"/>
              </a:rPr>
              <a:t> azért vigadni</a:t>
            </a:r>
            <a:r>
              <a:rPr lang="hu-HU" sz="2300" dirty="0" smtClean="0">
                <a:latin typeface="Times New Roman" pitchFamily="18" charset="0"/>
                <a:cs typeface="Times New Roman" pitchFamily="18" charset="0"/>
              </a:rPr>
              <a:t>.„ A nagyobbik fiú zúgolódik apja döntése ellen, de apja kimegy hozzá, és arra kéri, hogy ő is örüljön annak, hogy testvére visszatért. A mű tanulsága tehát az, hogy Isten visszafogadja a bűnbe esett embert, ha az megbánást </a:t>
            </a:r>
            <a:r>
              <a:rPr lang="hu-HU" sz="2300" dirty="0" smtClean="0">
                <a:latin typeface="Times New Roman" pitchFamily="18" charset="0"/>
                <a:cs typeface="Times New Roman" pitchFamily="18" charset="0"/>
              </a:rPr>
              <a:t>tanúsít </a:t>
            </a:r>
            <a:r>
              <a:rPr lang="hu-HU" sz="2300" dirty="0">
                <a:latin typeface="Times New Roman" pitchFamily="18" charset="0"/>
                <a:cs typeface="Times New Roman" pitchFamily="18" charset="0"/>
              </a:rPr>
              <a:t>.</a:t>
            </a:r>
            <a:r>
              <a:rPr lang="hu-HU" sz="2300" dirty="0" smtClean="0">
                <a:latin typeface="Times New Roman" pitchFamily="18" charset="0"/>
                <a:cs typeface="Times New Roman" pitchFamily="18" charset="0"/>
              </a:rPr>
              <a:t> </a:t>
            </a:r>
            <a:endParaRPr lang="hu-HU" sz="2300" dirty="0">
              <a:latin typeface="Times New Roman" pitchFamily="18" charset="0"/>
              <a:cs typeface="Times New Roman" pitchFamily="18" charset="0"/>
            </a:endParaRPr>
          </a:p>
        </p:txBody>
      </p:sp>
    </p:spTree>
    <p:extLst>
      <p:ext uri="{BB962C8B-B14F-4D97-AF65-F5344CB8AC3E}">
        <p14:creationId xmlns:p14="http://schemas.microsoft.com/office/powerpoint/2010/main" val="210682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74951" y="2825552"/>
            <a:ext cx="8928992" cy="4032448"/>
          </a:xfrm>
        </p:spPr>
        <p:txBody>
          <a:bodyPr>
            <a:normAutofit lnSpcReduction="10000"/>
          </a:bodyPr>
          <a:lstStyle/>
          <a:p>
            <a:pPr marL="0" indent="0" algn="just">
              <a:spcBef>
                <a:spcPts val="0"/>
              </a:spcBef>
              <a:buNone/>
            </a:pPr>
            <a:r>
              <a:rPr lang="hu-HU" sz="2000" dirty="0">
                <a:latin typeface="Times New Roman" pitchFamily="18" charset="0"/>
                <a:cs typeface="Times New Roman" pitchFamily="18" charset="0"/>
              </a:rPr>
              <a:t>Nem szokványos viszont, hogy a magból sarjadó növény harminc-, hatvan- vagy százszoros termést hoz. A nyilvánvaló túlzás szerepe, hogy a hallgatóság figyelmét az érzékelhető valóság felől a metaforikus jelentés irányába mozdítsa. Ezt erősíti a második szerkezeti egységet záró „Akinek van füle, hallja" állandósult beszédforma is. A befogadói tudat ugyanis azonnal keresni kezdi, „mit is kellene kihallania" a történetből. A harmadik szerkezeti egységben a tanítványok és Jézus párbeszéde olvasható. A tanítványok arról faggatják a Mestert, miért beszél a népnek példázatokban. Jézus ebben a részben elmagyarázza a </a:t>
            </a:r>
            <a:r>
              <a:rPr lang="hu-HU" sz="2000" dirty="0" err="1">
                <a:latin typeface="Times New Roman" pitchFamily="18" charset="0"/>
                <a:cs typeface="Times New Roman" pitchFamily="18" charset="0"/>
              </a:rPr>
              <a:t>példázatos</a:t>
            </a:r>
            <a:r>
              <a:rPr lang="hu-HU" sz="2000" dirty="0">
                <a:latin typeface="Times New Roman" pitchFamily="18" charset="0"/>
                <a:cs typeface="Times New Roman" pitchFamily="18" charset="0"/>
              </a:rPr>
              <a:t> beszédmód okát. </a:t>
            </a:r>
            <a:r>
              <a:rPr lang="hu-HU" sz="2000" dirty="0" smtClean="0">
                <a:latin typeface="Times New Roman" pitchFamily="18" charset="0"/>
                <a:cs typeface="Times New Roman" pitchFamily="18" charset="0"/>
              </a:rPr>
              <a:t>A példázat azt mutatja be, hogy hogyan viszonyulnak az emberek Jézus tanításaihoz: valaki meghallja, de nem változtatja meg életét, de akiben van befogadókészség, azokban mint az elvetett mag kicsírázik, és nagy jutalomban fog részesülni. A tanítványoknak magvetőként kell terjeszteniük Jézus tanítását, de nem szabad elkeseredniük, ha vannak, akik nem fogadják be azt.</a:t>
            </a:r>
            <a:endParaRPr lang="hu-HU" sz="2000" dirty="0">
              <a:latin typeface="Times New Roman" pitchFamily="18" charset="0"/>
              <a:cs typeface="Times New Roman" pitchFamily="18" charset="0"/>
            </a:endParaRPr>
          </a:p>
        </p:txBody>
      </p:sp>
      <p:sp>
        <p:nvSpPr>
          <p:cNvPr id="4" name="Tartalom helye 2"/>
          <p:cNvSpPr txBox="1">
            <a:spLocks/>
          </p:cNvSpPr>
          <p:nvPr/>
        </p:nvSpPr>
        <p:spPr>
          <a:xfrm>
            <a:off x="71004" y="116632"/>
            <a:ext cx="8928992" cy="28803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Font typeface="Arial" pitchFamily="34" charset="0"/>
              <a:buNone/>
            </a:pPr>
            <a:r>
              <a:rPr lang="hu-HU" sz="3000" b="1" u="sng" dirty="0" smtClean="0">
                <a:latin typeface="Times New Roman" pitchFamily="18" charset="0"/>
                <a:cs typeface="Times New Roman" pitchFamily="18" charset="0"/>
              </a:rPr>
              <a:t>A magvető példázata</a:t>
            </a:r>
            <a:endParaRPr lang="hu-HU" sz="1200" b="1" u="sng" dirty="0" smtClean="0">
              <a:latin typeface="Times New Roman" pitchFamily="18" charset="0"/>
              <a:cs typeface="Times New Roman" pitchFamily="18" charset="0"/>
            </a:endParaRPr>
          </a:p>
          <a:p>
            <a:pPr marL="0" algn="just">
              <a:buNone/>
            </a:pPr>
            <a:r>
              <a:rPr lang="hu-HU" sz="2200" dirty="0">
                <a:latin typeface="Times New Roman" pitchFamily="18" charset="0"/>
                <a:cs typeface="Times New Roman" pitchFamily="18" charset="0"/>
              </a:rPr>
              <a:t>	</a:t>
            </a:r>
            <a:r>
              <a:rPr lang="hu-HU" sz="2200" dirty="0" smtClean="0">
                <a:latin typeface="Times New Roman" panose="02020603050405020304" pitchFamily="18" charset="0"/>
                <a:cs typeface="Times New Roman" panose="02020603050405020304" pitchFamily="18" charset="0"/>
              </a:rPr>
              <a:t>A </a:t>
            </a:r>
            <a:r>
              <a:rPr lang="hu-HU" sz="2200" dirty="0">
                <a:latin typeface="Times New Roman" panose="02020603050405020304" pitchFamily="18" charset="0"/>
                <a:cs typeface="Times New Roman" panose="02020603050405020304" pitchFamily="18" charset="0"/>
              </a:rPr>
              <a:t>magvető példázata három jól elkülöníthető szerkezeti egységből épül fel. Az első rész az elbeszélői helyzetet írja le. Jézus egy hajóban ül a vízen, az összegyűlt sokaság a parton állva hallgatja. Az ülő testhelyzet az elbeszélt történet témájához hasonlóan természetességet, egyszerűséget fejez ki. A magvetés (magszórás) Palesztina lakói számára hétköznapi tapasztalat. Mindennapi tapasztalat az is, hogy a madarak a kiszórt mag egy részét felcsipegetik, más része a köves talajban nem tud gyökeret verni vagy a száraz, forró nap megperzseli a palántát. </a:t>
            </a:r>
          </a:p>
        </p:txBody>
      </p:sp>
    </p:spTree>
    <p:extLst>
      <p:ext uri="{BB962C8B-B14F-4D97-AF65-F5344CB8AC3E}">
        <p14:creationId xmlns:p14="http://schemas.microsoft.com/office/powerpoint/2010/main" val="2864600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776</Words>
  <Application>Microsoft Office PowerPoint</Application>
  <PresentationFormat>Diavetítés a képernyőre (4:3 oldalarány)</PresentationFormat>
  <Paragraphs>13</Paragraphs>
  <Slides>4</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vt:i4>
      </vt:variant>
    </vt:vector>
  </HeadingPairs>
  <TitlesOfParts>
    <vt:vector size="8" baseType="lpstr">
      <vt:lpstr>Arial</vt:lpstr>
      <vt:lpstr>Calibri</vt:lpstr>
      <vt:lpstr>Times New Roman</vt:lpstr>
      <vt:lpstr>Office-téma</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Péter</dc:creator>
  <cp:lastModifiedBy>Gazda</cp:lastModifiedBy>
  <cp:revision>27</cp:revision>
  <dcterms:created xsi:type="dcterms:W3CDTF">2015-09-15T05:28:25Z</dcterms:created>
  <dcterms:modified xsi:type="dcterms:W3CDTF">2024-04-25T07:40:09Z</dcterms:modified>
</cp:coreProperties>
</file>